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37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2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0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2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133A8E-35DB-4BDE-A47B-D8504D7C6044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298984-8FB7-4312-85D8-075CBAE12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6DB65-4E54-4615-861C-DB260E0A1889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45EC1-8401-4747-B173-83B2D7CBA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2F2D9-5DF7-4727-A9B5-810E26A66EDF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11069-6323-49C5-A12C-0302D2CAD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CD51C-129C-4EF7-9B88-768043DCA136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7EED6-CB26-4587-91C3-6B3FF3835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4399F3-0113-4223-B409-BC3C491F7EF8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626977-0F47-461D-B0EA-EA7C87C11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B28C4-1C6A-4AF0-BF83-327449F53249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78313-E38B-42CF-AABB-FEB8BA238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FF232-2CE4-4E4B-B9CB-36C0B880DDB8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9D812-08E9-40B7-BE76-E51190AFF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C21A9-57B6-4092-8F0C-CF24F8FCE959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7E671-711C-491E-BE99-6777AE6D4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7CED56-071D-410B-BDD6-4791E77D8BC4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C4E9F1-7C2D-4CFB-BC41-DC42A506E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64159-F6E4-4AE9-BE1D-3400C9AAE785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3DB2-0208-4670-9D64-FAA5C77C1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C34D-08F5-4E3A-B1CD-47FB5C4C8031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C19F37-0308-4AB9-B912-82F6009FF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7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871035F-5487-444B-BFC0-47C1F0592617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F3F0548-99EB-40AB-BFC1-DE37E40A6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6" r:id="rId2"/>
    <p:sldLayoutId id="2147483714" r:id="rId3"/>
    <p:sldLayoutId id="2147483707" r:id="rId4"/>
    <p:sldLayoutId id="2147483708" r:id="rId5"/>
    <p:sldLayoutId id="2147483709" r:id="rId6"/>
    <p:sldLayoutId id="2147483715" r:id="rId7"/>
    <p:sldLayoutId id="2147483710" r:id="rId8"/>
    <p:sldLayoutId id="2147483716" r:id="rId9"/>
    <p:sldLayoutId id="2147483711" r:id="rId10"/>
    <p:sldLayoutId id="21474837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9.bin"/><Relationship Id="rId5" Type="http://schemas.openxmlformats.org/officeDocument/2006/relationships/slide" Target="slide12.xml"/><Relationship Id="rId4" Type="http://schemas.openxmlformats.org/officeDocument/2006/relationships/oleObject" Target="../embeddings/oleObject3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Relationship Id="rId9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slide" Target="slide10.xml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7.bin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6.bin"/><Relationship Id="rId10" Type="http://schemas.openxmlformats.org/officeDocument/2006/relationships/oleObject" Target="../embeddings/oleObject51.bin"/><Relationship Id="rId4" Type="http://schemas.openxmlformats.org/officeDocument/2006/relationships/slide" Target="slide12.xml"/><Relationship Id="rId9" Type="http://schemas.openxmlformats.org/officeDocument/2006/relationships/oleObject" Target="../embeddings/oleObject5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slide" Target="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Relationship Id="rId9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10" Type="http://schemas.openxmlformats.org/officeDocument/2006/relationships/slide" Target="slide2.xml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5" Type="http://schemas.openxmlformats.org/officeDocument/2006/relationships/slide" Target="slide2.xml"/><Relationship Id="rId4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5" Type="http://schemas.openxmlformats.org/officeDocument/2006/relationships/slide" Target="slide2.xml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Algebraic Fractions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Using 4 rules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rgbClr val="92D050"/>
                </a:solidFill>
              </a:rPr>
              <a:t>Equations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Action Button: Home 2">
            <a:hlinkClick r:id="rId3" action="ppaction://hlinksldjump" highlightClick="1"/>
          </p:cNvPr>
          <p:cNvSpPr/>
          <p:nvPr/>
        </p:nvSpPr>
        <p:spPr>
          <a:xfrm>
            <a:off x="7929563" y="6000750"/>
            <a:ext cx="714375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98" name="TextBox 3"/>
          <p:cNvSpPr txBox="1">
            <a:spLocks noChangeArrowheads="1"/>
          </p:cNvSpPr>
          <p:nvPr/>
        </p:nvSpPr>
        <p:spPr bwMode="auto">
          <a:xfrm>
            <a:off x="1071563" y="1285875"/>
            <a:ext cx="65992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Verdana" pitchFamily="34" charset="0"/>
              </a:rPr>
              <a:t>Once you know how to simplify algebraic fractions, you</a:t>
            </a:r>
          </a:p>
          <a:p>
            <a:r>
              <a:rPr lang="en-GB">
                <a:latin typeface="Verdana" pitchFamily="34" charset="0"/>
              </a:rPr>
              <a:t>Can solve equations containing them</a:t>
            </a:r>
          </a:p>
          <a:p>
            <a:endParaRPr lang="en-GB">
              <a:latin typeface="Verdana" pitchFamily="34" charset="0"/>
            </a:endParaRPr>
          </a:p>
          <a:p>
            <a:r>
              <a:rPr lang="en-GB">
                <a:latin typeface="Verdana" pitchFamily="34" charset="0"/>
              </a:rPr>
              <a:t>For example</a:t>
            </a:r>
            <a:endParaRPr lang="en-US">
              <a:latin typeface="Verdana" pitchFamily="34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357438" y="2714625"/>
          <a:ext cx="1647825" cy="928688"/>
        </p:xfrm>
        <a:graphic>
          <a:graphicData uri="http://schemas.openxmlformats.org/presentationml/2006/ole">
            <p:oleObj spid="_x0000_s8194" name="Equation" r:id="rId4" imgW="698400" imgH="393480" progId="Equation.3">
              <p:embed/>
            </p:oleObj>
          </a:graphicData>
        </a:graphic>
      </p:graphicFrame>
      <p:graphicFrame>
        <p:nvGraphicFramePr>
          <p:cNvPr id="8195" name="Object 3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4205288" y="2714625"/>
          <a:ext cx="2366962" cy="928688"/>
        </p:xfrm>
        <a:graphic>
          <a:graphicData uri="http://schemas.openxmlformats.org/presentationml/2006/ole">
            <p:oleObj spid="_x0000_s8195" name="Equation" r:id="rId6" imgW="1002960" imgH="393480" progId="Equation.3">
              <p:embed/>
            </p:oleObj>
          </a:graphicData>
        </a:graphic>
      </p:graphicFrame>
      <p:sp>
        <p:nvSpPr>
          <p:cNvPr id="8199" name="TextBox 6"/>
          <p:cNvSpPr txBox="1">
            <a:spLocks noChangeArrowheads="1"/>
          </p:cNvSpPr>
          <p:nvPr/>
        </p:nvSpPr>
        <p:spPr bwMode="auto">
          <a:xfrm>
            <a:off x="2428875" y="3929063"/>
            <a:ext cx="4033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Verdana" pitchFamily="34" charset="0"/>
              </a:rPr>
              <a:t>Click an equation to see it solved</a:t>
            </a:r>
            <a:endParaRPr lang="en-US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2071688" y="571500"/>
          <a:ext cx="1647825" cy="928688"/>
        </p:xfrm>
        <a:graphic>
          <a:graphicData uri="http://schemas.openxmlformats.org/presentationml/2006/ole">
            <p:oleObj spid="_x0000_s9218" name="Equation" r:id="rId3" imgW="698400" imgH="393480" progId="Equation.3">
              <p:embed/>
            </p:oleObj>
          </a:graphicData>
        </a:graphic>
      </p:graphicFrame>
      <p:sp>
        <p:nvSpPr>
          <p:cNvPr id="9224" name="TextBox 3"/>
          <p:cNvSpPr txBox="1">
            <a:spLocks noChangeArrowheads="1"/>
          </p:cNvSpPr>
          <p:nvPr/>
        </p:nvSpPr>
        <p:spPr bwMode="auto">
          <a:xfrm>
            <a:off x="857250" y="785813"/>
            <a:ext cx="81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Verdana" pitchFamily="34" charset="0"/>
              </a:rPr>
              <a:t>Solve</a:t>
            </a:r>
            <a:endParaRPr lang="en-US">
              <a:latin typeface="Verdana" pitchFamily="34" charset="0"/>
            </a:endParaRP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000125" y="1725613"/>
          <a:ext cx="3325813" cy="989012"/>
        </p:xfrm>
        <a:graphic>
          <a:graphicData uri="http://schemas.openxmlformats.org/presentationml/2006/ole">
            <p:oleObj spid="_x0000_s9219" name="Equation" r:id="rId4" imgW="1409400" imgH="419040" progId="Equation.3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985838" y="2816225"/>
          <a:ext cx="2157412" cy="928688"/>
        </p:xfrm>
        <a:graphic>
          <a:graphicData uri="http://schemas.openxmlformats.org/presentationml/2006/ole">
            <p:oleObj spid="_x0000_s9220" name="Equation" r:id="rId5" imgW="914400" imgH="393480" progId="Equation.3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1000125" y="3929063"/>
          <a:ext cx="1497013" cy="928687"/>
        </p:xfrm>
        <a:graphic>
          <a:graphicData uri="http://schemas.openxmlformats.org/presentationml/2006/ole">
            <p:oleObj spid="_x0000_s9221" name="Equation" r:id="rId6" imgW="634680" imgH="393480" progId="Equation.3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1000125" y="5295900"/>
          <a:ext cx="1587500" cy="419100"/>
        </p:xfrm>
        <a:graphic>
          <a:graphicData uri="http://schemas.openxmlformats.org/presentationml/2006/ole">
            <p:oleObj spid="_x0000_s9222" name="Equation" r:id="rId7" imgW="672840" imgH="177480" progId="Equation.3">
              <p:embed/>
            </p:oleObj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3044825" y="5032375"/>
          <a:ext cx="1497013" cy="928688"/>
        </p:xfrm>
        <a:graphic>
          <a:graphicData uri="http://schemas.openxmlformats.org/presentationml/2006/ole">
            <p:oleObj spid="_x0000_s9223" name="Equation" r:id="rId8" imgW="634680" imgH="393480" progId="Equation.3">
              <p:embed/>
            </p:oleObj>
          </a:graphicData>
        </a:graphic>
      </p:graphicFrame>
      <p:sp>
        <p:nvSpPr>
          <p:cNvPr id="11" name="Action Button: Custom 10">
            <a:hlinkClick r:id="rId9" action="ppaction://hlinksldjump" highlightClick="1"/>
          </p:cNvPr>
          <p:cNvSpPr/>
          <p:nvPr/>
        </p:nvSpPr>
        <p:spPr>
          <a:xfrm>
            <a:off x="7572396" y="6000768"/>
            <a:ext cx="1042416" cy="39947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Back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TextBox 3"/>
          <p:cNvSpPr txBox="1">
            <a:spLocks noChangeArrowheads="1"/>
          </p:cNvSpPr>
          <p:nvPr/>
        </p:nvSpPr>
        <p:spPr bwMode="auto">
          <a:xfrm>
            <a:off x="857250" y="785813"/>
            <a:ext cx="81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Verdana" pitchFamily="34" charset="0"/>
              </a:rPr>
              <a:t>Solve</a:t>
            </a:r>
            <a:endParaRPr lang="en-US">
              <a:latin typeface="Verdana" pitchFamily="34" charset="0"/>
            </a:endParaRPr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7572396" y="6000768"/>
            <a:ext cx="1042416" cy="39947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Back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0242" name="Object 8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1928813" y="571500"/>
          <a:ext cx="2366962" cy="928688"/>
        </p:xfrm>
        <a:graphic>
          <a:graphicData uri="http://schemas.openxmlformats.org/presentationml/2006/ole">
            <p:oleObj spid="_x0000_s10242" name="Equation" r:id="rId5" imgW="1002960" imgH="393480" progId="Equation.3">
              <p:embed/>
            </p:oleObj>
          </a:graphicData>
        </a:graphic>
      </p:graphicFrame>
      <p:graphicFrame>
        <p:nvGraphicFramePr>
          <p:cNvPr id="2" name="Object 9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1285875" y="1643063"/>
          <a:ext cx="4075113" cy="987425"/>
        </p:xfrm>
        <a:graphic>
          <a:graphicData uri="http://schemas.openxmlformats.org/presentationml/2006/ole">
            <p:oleObj spid="_x0000_s10243" name="Equation" r:id="rId6" imgW="1726920" imgH="419040" progId="Equation.3">
              <p:embed/>
            </p:oleObj>
          </a:graphicData>
        </a:graphic>
      </p:graphicFrame>
      <p:graphicFrame>
        <p:nvGraphicFramePr>
          <p:cNvPr id="10250" name="Object 10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1285875" y="2757488"/>
          <a:ext cx="3146425" cy="927100"/>
        </p:xfrm>
        <a:graphic>
          <a:graphicData uri="http://schemas.openxmlformats.org/presentationml/2006/ole">
            <p:oleObj spid="_x0000_s10244" name="Equation" r:id="rId7" imgW="1333440" imgH="393480" progId="Equation.3">
              <p:embed/>
            </p:oleObj>
          </a:graphicData>
        </a:graphic>
      </p:graphicFrame>
      <p:graphicFrame>
        <p:nvGraphicFramePr>
          <p:cNvPr id="10251" name="Object 11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4929188" y="2714625"/>
          <a:ext cx="1978025" cy="927100"/>
        </p:xfrm>
        <a:graphic>
          <a:graphicData uri="http://schemas.openxmlformats.org/presentationml/2006/ole">
            <p:oleObj spid="_x0000_s10245" name="Equation" r:id="rId8" imgW="838080" imgH="393480" progId="Equation.3">
              <p:embed/>
            </p:oleObj>
          </a:graphicData>
        </a:graphic>
      </p:graphicFrame>
      <p:graphicFrame>
        <p:nvGraphicFramePr>
          <p:cNvPr id="10252" name="Object 12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1258888" y="3929063"/>
          <a:ext cx="2098675" cy="417512"/>
        </p:xfrm>
        <a:graphic>
          <a:graphicData uri="http://schemas.openxmlformats.org/presentationml/2006/ole">
            <p:oleObj spid="_x0000_s10246" name="Equation" r:id="rId9" imgW="888840" imgH="177480" progId="Equation.3">
              <p:embed/>
            </p:oleObj>
          </a:graphicData>
        </a:graphic>
      </p:graphicFrame>
      <p:graphicFrame>
        <p:nvGraphicFramePr>
          <p:cNvPr id="10253" name="Object 13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1268413" y="4643438"/>
          <a:ext cx="1589087" cy="417512"/>
        </p:xfrm>
        <a:graphic>
          <a:graphicData uri="http://schemas.openxmlformats.org/presentationml/2006/ole">
            <p:oleObj spid="_x0000_s10247" name="Equation" r:id="rId10" imgW="672840" imgH="177480" progId="Equation.3">
              <p:embed/>
            </p:oleObj>
          </a:graphicData>
        </a:graphic>
      </p:graphicFrame>
      <p:graphicFrame>
        <p:nvGraphicFramePr>
          <p:cNvPr id="10254" name="Object 14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1905000" y="5286375"/>
          <a:ext cx="809625" cy="417513"/>
        </p:xfrm>
        <a:graphic>
          <a:graphicData uri="http://schemas.openxmlformats.org/presentationml/2006/ole">
            <p:oleObj spid="_x0000_s10248" name="Equation" r:id="rId11" imgW="3427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Placeholder 5"/>
          <p:cNvSpPr>
            <a:spLocks noGrp="1"/>
          </p:cNvSpPr>
          <p:nvPr>
            <p:ph type="body" idx="2"/>
          </p:nvPr>
        </p:nvSpPr>
        <p:spPr>
          <a:xfrm>
            <a:off x="642938" y="857250"/>
            <a:ext cx="3500437" cy="2000250"/>
          </a:xfrm>
        </p:spPr>
        <p:txBody>
          <a:bodyPr/>
          <a:lstStyle/>
          <a:p>
            <a:pPr marL="17463" marR="0" eaLnBrk="1" hangingPunct="1">
              <a:spcBef>
                <a:spcPct val="0"/>
              </a:spcBef>
            </a:pPr>
            <a:r>
              <a:rPr lang="en-GB" sz="2000" smtClean="0"/>
              <a:t>In this Powerpoint, we will look at examples of simplifying Algebraic Fractions using the 4 rules of fractions.</a:t>
            </a:r>
          </a:p>
          <a:p>
            <a:pPr marL="17463" marR="0" eaLnBrk="1" hangingPunct="1">
              <a:spcBef>
                <a:spcPct val="0"/>
              </a:spcBef>
            </a:pPr>
            <a:endParaRPr lang="en-GB" sz="2000" smtClean="0"/>
          </a:p>
          <a:p>
            <a:pPr marL="17463" marR="0" eaLnBrk="1" hangingPunct="1">
              <a:spcBef>
                <a:spcPct val="0"/>
              </a:spcBef>
            </a:pPr>
            <a:r>
              <a:rPr lang="en-GB" sz="2000" smtClean="0"/>
              <a:t>To look at solving equations containing algebraic fractions, click here.</a:t>
            </a:r>
            <a:endParaRPr lang="en-US" sz="2000" smtClean="0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6780191" y="2005604"/>
            <a:ext cx="79220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+</a:t>
            </a:r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6780191" y="2672359"/>
            <a:ext cx="738193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-</a:t>
            </a:r>
          </a:p>
        </p:txBody>
      </p: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6780191" y="3267676"/>
            <a:ext cx="79220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×</a:t>
            </a:r>
          </a:p>
        </p:txBody>
      </p:sp>
      <p:sp>
        <p:nvSpPr>
          <p:cNvPr id="10" name="Rectangle 9">
            <a:hlinkClick r:id="rId5" action="ppaction://hlinksldjump"/>
          </p:cNvPr>
          <p:cNvSpPr/>
          <p:nvPr/>
        </p:nvSpPr>
        <p:spPr>
          <a:xfrm>
            <a:off x="6780191" y="3934430"/>
            <a:ext cx="79220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÷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57884" y="785794"/>
            <a:ext cx="2571767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bliqueTopLef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Menu</a:t>
            </a:r>
          </a:p>
        </p:txBody>
      </p:sp>
      <p:sp>
        <p:nvSpPr>
          <p:cNvPr id="15" name="Action Button: End 14">
            <a:hlinkClick r:id="rId6" action="ppaction://hlinksldjump" highlightClick="1"/>
          </p:cNvPr>
          <p:cNvSpPr/>
          <p:nvPr/>
        </p:nvSpPr>
        <p:spPr>
          <a:xfrm>
            <a:off x="1571625" y="3786188"/>
            <a:ext cx="542925" cy="542925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Addition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072188" y="4857750"/>
          <a:ext cx="2566987" cy="982663"/>
        </p:xfrm>
        <a:graphic>
          <a:graphicData uri="http://schemas.openxmlformats.org/presentationml/2006/ole">
            <p:oleObj spid="_x0000_s1026" name="Equation" r:id="rId3" imgW="1028520" imgH="3934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143125" y="714375"/>
          <a:ext cx="1500188" cy="989013"/>
        </p:xfrm>
        <a:graphic>
          <a:graphicData uri="http://schemas.openxmlformats.org/presentationml/2006/ole">
            <p:oleObj spid="_x0000_s1027" name="Equation" r:id="rId4" imgW="596880" imgH="393480" progId="Equation.3">
              <p:embed/>
            </p:oleObj>
          </a:graphicData>
        </a:graphic>
      </p:graphicFrame>
      <p:sp>
        <p:nvSpPr>
          <p:cNvPr id="1032" name="TextBox 4"/>
          <p:cNvSpPr txBox="1">
            <a:spLocks noChangeArrowheads="1"/>
          </p:cNvSpPr>
          <p:nvPr/>
        </p:nvSpPr>
        <p:spPr bwMode="auto">
          <a:xfrm>
            <a:off x="857250" y="785813"/>
            <a:ext cx="1119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Verdana" pitchFamily="34" charset="0"/>
              </a:rPr>
              <a:t>Simplify</a:t>
            </a:r>
            <a:endParaRPr lang="en-US">
              <a:latin typeface="Verdana" pitchFamily="34" charset="0"/>
            </a:endParaRP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003425" y="1908175"/>
          <a:ext cx="2586038" cy="1052513"/>
        </p:xfrm>
        <a:graphic>
          <a:graphicData uri="http://schemas.openxmlformats.org/presentationml/2006/ole">
            <p:oleObj spid="_x0000_s1028" name="Equation" r:id="rId5" imgW="1028520" imgH="41904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000250" y="3019425"/>
          <a:ext cx="1916113" cy="1052513"/>
        </p:xfrm>
        <a:graphic>
          <a:graphicData uri="http://schemas.openxmlformats.org/presentationml/2006/ole">
            <p:oleObj spid="_x0000_s1029" name="Equation" r:id="rId6" imgW="761760" imgH="41904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000250" y="4090988"/>
          <a:ext cx="1660525" cy="1052512"/>
        </p:xfrm>
        <a:graphic>
          <a:graphicData uri="http://schemas.openxmlformats.org/presentationml/2006/ole">
            <p:oleObj spid="_x0000_s1030" name="Equation" r:id="rId7" imgW="660240" imgH="419040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5214942" y="5000636"/>
            <a:ext cx="79220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+</a:t>
            </a:r>
          </a:p>
        </p:txBody>
      </p:sp>
      <p:sp>
        <p:nvSpPr>
          <p:cNvPr id="10" name="Action Button: Home 9">
            <a:hlinkClick r:id="rId8" action="ppaction://hlinksldjump" highlightClick="1"/>
          </p:cNvPr>
          <p:cNvSpPr/>
          <p:nvPr/>
        </p:nvSpPr>
        <p:spPr>
          <a:xfrm>
            <a:off x="7929563" y="6000750"/>
            <a:ext cx="714375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Addition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072188" y="4857750"/>
          <a:ext cx="2566987" cy="982663"/>
        </p:xfrm>
        <a:graphic>
          <a:graphicData uri="http://schemas.openxmlformats.org/presentationml/2006/ole">
            <p:oleObj spid="_x0000_s2050" name="Equation" r:id="rId3" imgW="1028520" imgH="3934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286000" y="682625"/>
          <a:ext cx="1214438" cy="1052513"/>
        </p:xfrm>
        <a:graphic>
          <a:graphicData uri="http://schemas.openxmlformats.org/presentationml/2006/ole">
            <p:oleObj spid="_x0000_s2051" name="Equation" r:id="rId4" imgW="482400" imgH="419040" progId="Equation.3">
              <p:embed/>
            </p:oleObj>
          </a:graphicData>
        </a:graphic>
      </p:graphicFrame>
      <p:sp>
        <p:nvSpPr>
          <p:cNvPr id="2055" name="TextBox 4"/>
          <p:cNvSpPr txBox="1">
            <a:spLocks noChangeArrowheads="1"/>
          </p:cNvSpPr>
          <p:nvPr/>
        </p:nvSpPr>
        <p:spPr bwMode="auto">
          <a:xfrm>
            <a:off x="857250" y="785813"/>
            <a:ext cx="1119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Verdana" pitchFamily="34" charset="0"/>
              </a:rPr>
              <a:t>Simplify</a:t>
            </a:r>
            <a:endParaRPr lang="en-US">
              <a:latin typeface="Verdana" pitchFamily="34" charset="0"/>
            </a:endParaRP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003425" y="1908175"/>
          <a:ext cx="2586038" cy="1052513"/>
        </p:xfrm>
        <a:graphic>
          <a:graphicData uri="http://schemas.openxmlformats.org/presentationml/2006/ole">
            <p:oleObj spid="_x0000_s2052" name="Equation" r:id="rId5" imgW="1028520" imgH="419040" progId="Equation.3">
              <p:embed/>
            </p:oleObj>
          </a:graphicData>
        </a:graphic>
      </p:graphicFrame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2000250" y="3027363"/>
          <a:ext cx="1595438" cy="1116012"/>
        </p:xfrm>
        <a:graphic>
          <a:graphicData uri="http://schemas.openxmlformats.org/presentationml/2006/ole">
            <p:oleObj spid="_x0000_s2053" name="Equation" r:id="rId6" imgW="634680" imgH="44424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5214942" y="4929198"/>
            <a:ext cx="79220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+</a:t>
            </a:r>
          </a:p>
        </p:txBody>
      </p:sp>
      <p:sp>
        <p:nvSpPr>
          <p:cNvPr id="11" name="Action Button: Home 10">
            <a:hlinkClick r:id="rId7" action="ppaction://hlinksldjump" highlightClick="1"/>
          </p:cNvPr>
          <p:cNvSpPr/>
          <p:nvPr/>
        </p:nvSpPr>
        <p:spPr>
          <a:xfrm>
            <a:off x="7929563" y="6000750"/>
            <a:ext cx="714375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Subtraction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072188" y="4857750"/>
          <a:ext cx="2566987" cy="982663"/>
        </p:xfrm>
        <a:graphic>
          <a:graphicData uri="http://schemas.openxmlformats.org/presentationml/2006/ole">
            <p:oleObj spid="_x0000_s3074" name="Equation" r:id="rId3" imgW="1028520" imgH="39348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254250" y="682625"/>
          <a:ext cx="1277938" cy="1052513"/>
        </p:xfrm>
        <a:graphic>
          <a:graphicData uri="http://schemas.openxmlformats.org/presentationml/2006/ole">
            <p:oleObj spid="_x0000_s3075" name="Equation" r:id="rId4" imgW="507960" imgH="419040" progId="Equation.3">
              <p:embed/>
            </p:oleObj>
          </a:graphicData>
        </a:graphic>
      </p:graphicFrame>
      <p:sp>
        <p:nvSpPr>
          <p:cNvPr id="3081" name="TextBox 4"/>
          <p:cNvSpPr txBox="1">
            <a:spLocks noChangeArrowheads="1"/>
          </p:cNvSpPr>
          <p:nvPr/>
        </p:nvSpPr>
        <p:spPr bwMode="auto">
          <a:xfrm>
            <a:off x="857250" y="785813"/>
            <a:ext cx="1119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Verdana" pitchFamily="34" charset="0"/>
              </a:rPr>
              <a:t>Simplify</a:t>
            </a:r>
            <a:endParaRPr lang="en-US">
              <a:latin typeface="Verdana" pitchFamily="34" charset="0"/>
            </a:endParaRPr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268788" y="642938"/>
          <a:ext cx="2874962" cy="1052512"/>
        </p:xfrm>
        <a:graphic>
          <a:graphicData uri="http://schemas.openxmlformats.org/presentationml/2006/ole">
            <p:oleObj spid="_x0000_s3076" name="Equation" r:id="rId5" imgW="1143000" imgH="41904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1928813" y="1857375"/>
          <a:ext cx="1628775" cy="1052513"/>
        </p:xfrm>
        <a:graphic>
          <a:graphicData uri="http://schemas.openxmlformats.org/presentationml/2006/ole">
            <p:oleObj spid="_x0000_s3077" name="Equation" r:id="rId6" imgW="647640" imgH="419040" progId="Equation.3">
              <p:embed/>
            </p:oleObj>
          </a:graphicData>
        </a:graphic>
      </p:graphicFrame>
      <p:graphicFrame>
        <p:nvGraphicFramePr>
          <p:cNvPr id="3" name="Object 9"/>
          <p:cNvGraphicFramePr>
            <a:graphicFrameLocks noChangeAspect="1"/>
          </p:cNvGraphicFramePr>
          <p:nvPr/>
        </p:nvGraphicFramePr>
        <p:xfrm>
          <a:off x="1911350" y="3143250"/>
          <a:ext cx="1660525" cy="1052513"/>
        </p:xfrm>
        <a:graphic>
          <a:graphicData uri="http://schemas.openxmlformats.org/presentationml/2006/ole">
            <p:oleObj spid="_x0000_s3078" name="Equation" r:id="rId7" imgW="660240" imgH="419040" progId="Equation.3">
              <p:embed/>
            </p:oleObj>
          </a:graphicData>
        </a:graphic>
      </p:graphicFrame>
      <p:cxnSp>
        <p:nvCxnSpPr>
          <p:cNvPr id="13" name="Straight Connector 12"/>
          <p:cNvCxnSpPr/>
          <p:nvPr/>
        </p:nvCxnSpPr>
        <p:spPr>
          <a:xfrm rot="5400000">
            <a:off x="2125663" y="3214688"/>
            <a:ext cx="642937" cy="3571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2911475" y="3714751"/>
            <a:ext cx="357187" cy="21431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1952625" y="4214813"/>
          <a:ext cx="1404938" cy="1052512"/>
        </p:xfrm>
        <a:graphic>
          <a:graphicData uri="http://schemas.openxmlformats.org/presentationml/2006/ole">
            <p:oleObj spid="_x0000_s3079" name="Equation" r:id="rId8" imgW="558720" imgH="419040" progId="Equation.3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>
          <a:xfrm>
            <a:off x="5500694" y="4929198"/>
            <a:ext cx="52290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-</a:t>
            </a:r>
          </a:p>
        </p:txBody>
      </p:sp>
      <p:sp>
        <p:nvSpPr>
          <p:cNvPr id="18" name="Action Button: Home 17">
            <a:hlinkClick r:id="rId9" action="ppaction://hlinksldjump" highlightClick="1"/>
          </p:cNvPr>
          <p:cNvSpPr/>
          <p:nvPr/>
        </p:nvSpPr>
        <p:spPr>
          <a:xfrm>
            <a:off x="7929563" y="6000750"/>
            <a:ext cx="714375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572000" y="3071813"/>
            <a:ext cx="34623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Verdana" pitchFamily="34" charset="0"/>
              </a:rPr>
              <a:t>Can you see an alternative, </a:t>
            </a:r>
          </a:p>
          <a:p>
            <a:r>
              <a:rPr lang="en-GB">
                <a:latin typeface="Verdana" pitchFamily="34" charset="0"/>
              </a:rPr>
              <a:t>quicker method here?</a:t>
            </a:r>
            <a:endParaRPr lang="en-US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Subtraction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6072188" y="4857750"/>
          <a:ext cx="2566987" cy="982663"/>
        </p:xfrm>
        <a:graphic>
          <a:graphicData uri="http://schemas.openxmlformats.org/presentationml/2006/ole">
            <p:oleObj spid="_x0000_s4098" name="Equation" r:id="rId3" imgW="1028520" imgH="39348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097088" y="714375"/>
          <a:ext cx="2332037" cy="989013"/>
        </p:xfrm>
        <a:graphic>
          <a:graphicData uri="http://schemas.openxmlformats.org/presentationml/2006/ole">
            <p:oleObj spid="_x0000_s4099" name="Equation" r:id="rId4" imgW="927000" imgH="393480" progId="Equation.3">
              <p:embed/>
            </p:oleObj>
          </a:graphicData>
        </a:graphic>
      </p:graphicFrame>
      <p:sp>
        <p:nvSpPr>
          <p:cNvPr id="4106" name="TextBox 4"/>
          <p:cNvSpPr txBox="1">
            <a:spLocks noChangeArrowheads="1"/>
          </p:cNvSpPr>
          <p:nvPr/>
        </p:nvSpPr>
        <p:spPr bwMode="auto">
          <a:xfrm>
            <a:off x="857250" y="785813"/>
            <a:ext cx="1119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Verdana" pitchFamily="34" charset="0"/>
              </a:rPr>
              <a:t>Simplify</a:t>
            </a:r>
            <a:endParaRPr lang="en-US">
              <a:latin typeface="Verdana" pitchFamily="34" charset="0"/>
            </a:endParaRPr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4733925" y="714375"/>
          <a:ext cx="3481388" cy="1052513"/>
        </p:xfrm>
        <a:graphic>
          <a:graphicData uri="http://schemas.openxmlformats.org/presentationml/2006/ole">
            <p:oleObj spid="_x0000_s4100" name="Equation" r:id="rId5" imgW="1384200" imgH="419040" progId="Equation.3">
              <p:embed/>
            </p:oleObj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1714500" y="2000250"/>
          <a:ext cx="2619375" cy="989013"/>
        </p:xfrm>
        <a:graphic>
          <a:graphicData uri="http://schemas.openxmlformats.org/presentationml/2006/ole">
            <p:oleObj spid="_x0000_s4101" name="Equation" r:id="rId6" imgW="1041120" imgH="393480" progId="Equation.3">
              <p:embed/>
            </p:oleObj>
          </a:graphicData>
        </a:graphic>
      </p:graphicFrame>
      <p:graphicFrame>
        <p:nvGraphicFramePr>
          <p:cNvPr id="3" name="Object 10"/>
          <p:cNvGraphicFramePr>
            <a:graphicFrameLocks noChangeAspect="1"/>
          </p:cNvGraphicFramePr>
          <p:nvPr/>
        </p:nvGraphicFramePr>
        <p:xfrm>
          <a:off x="4714875" y="2000250"/>
          <a:ext cx="1404938" cy="989013"/>
        </p:xfrm>
        <a:graphic>
          <a:graphicData uri="http://schemas.openxmlformats.org/presentationml/2006/ole">
            <p:oleObj spid="_x0000_s4102" name="Equation" r:id="rId7" imgW="558720" imgH="393480" progId="Equation.3">
              <p:embed/>
            </p:oleObj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1619250" y="3297238"/>
          <a:ext cx="1597025" cy="989012"/>
        </p:xfrm>
        <a:graphic>
          <a:graphicData uri="http://schemas.openxmlformats.org/presentationml/2006/ole">
            <p:oleObj spid="_x0000_s4103" name="Equation" r:id="rId8" imgW="634680" imgH="393480" progId="Equation.3">
              <p:embed/>
            </p:oleObj>
          </a:graphicData>
        </a:graphic>
      </p:graphicFrame>
      <p:cxnSp>
        <p:nvCxnSpPr>
          <p:cNvPr id="16" name="Straight Connector 15"/>
          <p:cNvCxnSpPr/>
          <p:nvPr/>
        </p:nvCxnSpPr>
        <p:spPr>
          <a:xfrm rot="5400000">
            <a:off x="1920082" y="3420269"/>
            <a:ext cx="357187" cy="2317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2357438" y="3929062"/>
            <a:ext cx="357188" cy="214313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714625" y="3824288"/>
            <a:ext cx="38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>
                <a:latin typeface="Verdana" pitchFamily="34" charset="0"/>
              </a:rPr>
              <a:t>4</a:t>
            </a:r>
            <a:endParaRPr lang="en-US" sz="2400">
              <a:latin typeface="Verdana" pitchFamily="34" charset="0"/>
            </a:endParaRPr>
          </a:p>
        </p:txBody>
      </p:sp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1571625" y="4368800"/>
          <a:ext cx="1149350" cy="989013"/>
        </p:xfrm>
        <a:graphic>
          <a:graphicData uri="http://schemas.openxmlformats.org/presentationml/2006/ole">
            <p:oleObj spid="_x0000_s4104" name="Equation" r:id="rId9" imgW="457200" imgH="393480" progId="Equation.3">
              <p:embed/>
            </p:oleObj>
          </a:graphicData>
        </a:graphic>
      </p:graphicFrame>
      <p:sp>
        <p:nvSpPr>
          <p:cNvPr id="23" name="Rectangle 22"/>
          <p:cNvSpPr/>
          <p:nvPr/>
        </p:nvSpPr>
        <p:spPr>
          <a:xfrm>
            <a:off x="5500694" y="4929198"/>
            <a:ext cx="52290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-</a:t>
            </a:r>
          </a:p>
        </p:txBody>
      </p:sp>
      <p:sp>
        <p:nvSpPr>
          <p:cNvPr id="24" name="Action Button: Home 23">
            <a:hlinkClick r:id="rId10" action="ppaction://hlinksldjump" highlightClick="1"/>
          </p:cNvPr>
          <p:cNvSpPr/>
          <p:nvPr/>
        </p:nvSpPr>
        <p:spPr>
          <a:xfrm>
            <a:off x="7929563" y="6000750"/>
            <a:ext cx="714375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Multiplication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662738" y="4857750"/>
          <a:ext cx="1838325" cy="982663"/>
        </p:xfrm>
        <a:graphic>
          <a:graphicData uri="http://schemas.openxmlformats.org/presentationml/2006/ole">
            <p:oleObj spid="_x0000_s5122" name="Equation" r:id="rId3" imgW="736560" imgH="39348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286000" y="571500"/>
          <a:ext cx="1470025" cy="989013"/>
        </p:xfrm>
        <a:graphic>
          <a:graphicData uri="http://schemas.openxmlformats.org/presentationml/2006/ole">
            <p:oleObj spid="_x0000_s5123" name="Equation" r:id="rId4" imgW="583920" imgH="393480" progId="Equation.3">
              <p:embed/>
            </p:oleObj>
          </a:graphicData>
        </a:graphic>
      </p:graphicFrame>
      <p:sp>
        <p:nvSpPr>
          <p:cNvPr id="5127" name="TextBox 4"/>
          <p:cNvSpPr txBox="1">
            <a:spLocks noChangeArrowheads="1"/>
          </p:cNvSpPr>
          <p:nvPr/>
        </p:nvSpPr>
        <p:spPr bwMode="auto">
          <a:xfrm>
            <a:off x="857250" y="785813"/>
            <a:ext cx="1119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Verdana" pitchFamily="34" charset="0"/>
              </a:rPr>
              <a:t>Simplify</a:t>
            </a:r>
            <a:endParaRPr lang="en-US">
              <a:latin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43570" y="4929198"/>
            <a:ext cx="79220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×</a:t>
            </a:r>
          </a:p>
        </p:txBody>
      </p:sp>
      <p:sp>
        <p:nvSpPr>
          <p:cNvPr id="15" name="Action Button: Home 14">
            <a:hlinkClick r:id="rId5" action="ppaction://hlinksldjump" highlightClick="1"/>
          </p:cNvPr>
          <p:cNvSpPr/>
          <p:nvPr/>
        </p:nvSpPr>
        <p:spPr>
          <a:xfrm>
            <a:off x="7929563" y="6000750"/>
            <a:ext cx="714375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1992313" y="1897063"/>
          <a:ext cx="1916112" cy="1054100"/>
        </p:xfrm>
        <a:graphic>
          <a:graphicData uri="http://schemas.openxmlformats.org/presentationml/2006/ole">
            <p:oleObj spid="_x0000_s5124" name="Equation" r:id="rId6" imgW="761760" imgH="419040" progId="Equation.3">
              <p:embed/>
            </p:oleObj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2000250" y="3111500"/>
          <a:ext cx="1628775" cy="1117600"/>
        </p:xfrm>
        <a:graphic>
          <a:graphicData uri="http://schemas.openxmlformats.org/presentationml/2006/ole">
            <p:oleObj spid="_x0000_s5125" name="Equation" r:id="rId7" imgW="647640" imgH="4442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Multiplication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6662738" y="4857750"/>
          <a:ext cx="1838325" cy="982663"/>
        </p:xfrm>
        <a:graphic>
          <a:graphicData uri="http://schemas.openxmlformats.org/presentationml/2006/ole">
            <p:oleObj spid="_x0000_s6146" name="Equation" r:id="rId3" imgW="736560" imgH="39348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184400" y="654050"/>
          <a:ext cx="2173288" cy="989013"/>
        </p:xfrm>
        <a:graphic>
          <a:graphicData uri="http://schemas.openxmlformats.org/presentationml/2006/ole">
            <p:oleObj spid="_x0000_s6147" name="Equation" r:id="rId4" imgW="863280" imgH="393480" progId="Equation.3">
              <p:embed/>
            </p:oleObj>
          </a:graphicData>
        </a:graphic>
      </p:graphicFrame>
      <p:sp>
        <p:nvSpPr>
          <p:cNvPr id="6153" name="TextBox 4"/>
          <p:cNvSpPr txBox="1">
            <a:spLocks noChangeArrowheads="1"/>
          </p:cNvSpPr>
          <p:nvPr/>
        </p:nvSpPr>
        <p:spPr bwMode="auto">
          <a:xfrm>
            <a:off x="857250" y="785813"/>
            <a:ext cx="1119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Verdana" pitchFamily="34" charset="0"/>
              </a:rPr>
              <a:t>Simplify</a:t>
            </a:r>
            <a:endParaRPr lang="en-US">
              <a:latin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43570" y="4929198"/>
            <a:ext cx="79220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×</a:t>
            </a:r>
          </a:p>
        </p:txBody>
      </p:sp>
      <p:sp>
        <p:nvSpPr>
          <p:cNvPr id="15" name="Action Button: Home 14">
            <a:hlinkClick r:id="rId5" action="ppaction://hlinksldjump" highlightClick="1"/>
          </p:cNvPr>
          <p:cNvSpPr/>
          <p:nvPr/>
        </p:nvSpPr>
        <p:spPr>
          <a:xfrm>
            <a:off x="7929563" y="6000750"/>
            <a:ext cx="714375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5129" name="Object 4"/>
          <p:cNvGraphicFramePr>
            <a:graphicFrameLocks noChangeAspect="1"/>
          </p:cNvGraphicFramePr>
          <p:nvPr/>
        </p:nvGraphicFramePr>
        <p:xfrm>
          <a:off x="4786313" y="642938"/>
          <a:ext cx="2266950" cy="1054100"/>
        </p:xfrm>
        <a:graphic>
          <a:graphicData uri="http://schemas.openxmlformats.org/presentationml/2006/ole">
            <p:oleObj spid="_x0000_s6148" name="Equation" r:id="rId6" imgW="901440" imgH="419040" progId="Equation.3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1857375" y="1857375"/>
          <a:ext cx="2489200" cy="1054100"/>
        </p:xfrm>
        <a:graphic>
          <a:graphicData uri="http://schemas.openxmlformats.org/presentationml/2006/ole">
            <p:oleObj spid="_x0000_s6149" name="Equation" r:id="rId7" imgW="990360" imgH="4190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143500" y="2214563"/>
            <a:ext cx="2251075" cy="36988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Factorising (2x-6)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571750" y="1928813"/>
            <a:ext cx="928688" cy="35718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357563" y="2500313"/>
            <a:ext cx="928687" cy="35718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2393157" y="2536031"/>
            <a:ext cx="285750" cy="21431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607594" y="1964532"/>
            <a:ext cx="285750" cy="2143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928813" y="2428875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>
                <a:latin typeface="Verdana" pitchFamily="34" charset="0"/>
              </a:rPr>
              <a:t>3</a:t>
            </a:r>
            <a:endParaRPr lang="en-US" sz="2400">
              <a:latin typeface="Verdana" pitchFamily="34" charset="0"/>
            </a:endParaRPr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1843088" y="3286125"/>
          <a:ext cx="1371600" cy="1054100"/>
        </p:xfrm>
        <a:graphic>
          <a:graphicData uri="http://schemas.openxmlformats.org/presentationml/2006/ole">
            <p:oleObj spid="_x0000_s6150" name="Equation" r:id="rId8" imgW="545760" imgH="419040" progId="Equation.3">
              <p:embed/>
            </p:oleObj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1830388" y="4264025"/>
          <a:ext cx="669925" cy="990600"/>
        </p:xfrm>
        <a:graphic>
          <a:graphicData uri="http://schemas.openxmlformats.org/presentationml/2006/ole">
            <p:oleObj spid="_x0000_s6151" name="Equation" r:id="rId9" imgW="26640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Division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6646863" y="4857750"/>
          <a:ext cx="1870075" cy="982663"/>
        </p:xfrm>
        <a:graphic>
          <a:graphicData uri="http://schemas.openxmlformats.org/presentationml/2006/ole">
            <p:oleObj spid="_x0000_s7170" name="Equation" r:id="rId3" imgW="749160" imgH="393480" progId="Equation.3">
              <p:embed/>
            </p:oleObj>
          </a:graphicData>
        </a:graphic>
      </p:graphicFrame>
      <p:sp>
        <p:nvSpPr>
          <p:cNvPr id="7176" name="TextBox 4"/>
          <p:cNvSpPr txBox="1">
            <a:spLocks noChangeArrowheads="1"/>
          </p:cNvSpPr>
          <p:nvPr/>
        </p:nvSpPr>
        <p:spPr bwMode="auto">
          <a:xfrm>
            <a:off x="857250" y="785813"/>
            <a:ext cx="1119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Verdana" pitchFamily="34" charset="0"/>
              </a:rPr>
              <a:t>Simplify</a:t>
            </a:r>
            <a:endParaRPr lang="en-US">
              <a:latin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43570" y="4929198"/>
            <a:ext cx="79220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÷</a:t>
            </a:r>
          </a:p>
        </p:txBody>
      </p:sp>
      <p:sp>
        <p:nvSpPr>
          <p:cNvPr id="15" name="Action Button: Home 14">
            <a:hlinkClick r:id="rId4" action="ppaction://hlinksldjump" highlightClick="1"/>
          </p:cNvPr>
          <p:cNvSpPr/>
          <p:nvPr/>
        </p:nvSpPr>
        <p:spPr>
          <a:xfrm>
            <a:off x="7929563" y="6000750"/>
            <a:ext cx="714375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2566988" y="654050"/>
          <a:ext cx="1406525" cy="989013"/>
        </p:xfrm>
        <a:graphic>
          <a:graphicData uri="http://schemas.openxmlformats.org/presentationml/2006/ole">
            <p:oleObj spid="_x0000_s7171" name="Equation" r:id="rId5" imgW="558720" imgH="393480" progId="Equation.3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2195513" y="1733550"/>
          <a:ext cx="1662112" cy="1052513"/>
        </p:xfrm>
        <a:graphic>
          <a:graphicData uri="http://schemas.openxmlformats.org/presentationml/2006/ole">
            <p:oleObj spid="_x0000_s7172" name="Equation" r:id="rId6" imgW="660240" imgH="419040" progId="Equation.3">
              <p:embed/>
            </p:oleObj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2168525" y="2928938"/>
          <a:ext cx="1760538" cy="1052512"/>
        </p:xfrm>
        <a:graphic>
          <a:graphicData uri="http://schemas.openxmlformats.org/presentationml/2006/ole">
            <p:oleObj spid="_x0000_s7173" name="Equation" r:id="rId7" imgW="698400" imgH="419040" progId="Equation.3">
              <p:embed/>
            </p:oleObj>
          </a:graphicData>
        </a:graphic>
      </p:graphicFrame>
      <p:cxnSp>
        <p:nvCxnSpPr>
          <p:cNvPr id="24" name="Straight Connector 23"/>
          <p:cNvCxnSpPr/>
          <p:nvPr/>
        </p:nvCxnSpPr>
        <p:spPr>
          <a:xfrm rot="5400000">
            <a:off x="3321844" y="3036094"/>
            <a:ext cx="357188" cy="2857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2678906" y="3607594"/>
            <a:ext cx="357188" cy="2857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3107531" y="3607594"/>
            <a:ext cx="357188" cy="28575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2607469" y="3036094"/>
            <a:ext cx="357188" cy="28575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714750" y="3500438"/>
            <a:ext cx="38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>
                <a:latin typeface="Verdana" pitchFamily="34" charset="0"/>
              </a:rPr>
              <a:t>2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786188" y="3000375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>
                <a:latin typeface="Verdana" pitchFamily="34" charset="0"/>
              </a:rPr>
              <a:t>2</a:t>
            </a:r>
            <a:endParaRPr lang="en-US" sz="2400">
              <a:latin typeface="Verdana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3750469" y="3607594"/>
            <a:ext cx="357188" cy="28575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3821906" y="3107532"/>
            <a:ext cx="357187" cy="28575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2143125" y="4143375"/>
          <a:ext cx="703263" cy="1052513"/>
        </p:xfrm>
        <a:graphic>
          <a:graphicData uri="http://schemas.openxmlformats.org/presentationml/2006/ole">
            <p:oleObj spid="_x0000_s7174" name="Equation" r:id="rId8" imgW="279360" imgH="419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91</TotalTime>
  <Words>110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Verdana</vt:lpstr>
      <vt:lpstr>Wingdings 2</vt:lpstr>
      <vt:lpstr>Calibri</vt:lpstr>
      <vt:lpstr>Aspect</vt:lpstr>
      <vt:lpstr>Microsoft Equation 3.0</vt:lpstr>
      <vt:lpstr>Algebraic Fractions</vt:lpstr>
      <vt:lpstr>Slide 2</vt:lpstr>
      <vt:lpstr>Addition</vt:lpstr>
      <vt:lpstr>Addition</vt:lpstr>
      <vt:lpstr>Subtraction</vt:lpstr>
      <vt:lpstr>Subtraction</vt:lpstr>
      <vt:lpstr>Multiplication</vt:lpstr>
      <vt:lpstr>Multiplication</vt:lpstr>
      <vt:lpstr>Division</vt:lpstr>
      <vt:lpstr>Equations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Algebraic Fractions</dc:title>
  <dc:creator>David</dc:creator>
  <cp:lastModifiedBy>Admin</cp:lastModifiedBy>
  <cp:revision>16</cp:revision>
  <dcterms:created xsi:type="dcterms:W3CDTF">2007-02-16T11:38:37Z</dcterms:created>
  <dcterms:modified xsi:type="dcterms:W3CDTF">2017-09-05T10:55:53Z</dcterms:modified>
</cp:coreProperties>
</file>